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9"/>
            <a:ext cx="7772400" cy="200026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C000"/>
                </a:solidFill>
              </a:rPr>
              <a:t>МКОУ «</a:t>
            </a:r>
            <a:r>
              <a:rPr lang="ru-RU" sz="4000" dirty="0" err="1" smtClean="0">
                <a:solidFill>
                  <a:srgbClr val="FFC000"/>
                </a:solidFill>
              </a:rPr>
              <a:t>Верхнеимбатская</a:t>
            </a:r>
            <a:r>
              <a:rPr lang="ru-RU" sz="4000" dirty="0" smtClean="0">
                <a:solidFill>
                  <a:srgbClr val="FFC000"/>
                </a:solidFill>
              </a:rPr>
              <a:t> СШ»</a:t>
            </a:r>
            <a:endParaRPr lang="ru-RU" sz="4000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1857364"/>
            <a:ext cx="7215238" cy="2928958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FFC000"/>
                </a:solidFill>
              </a:rPr>
              <a:t>Мастер – класс</a:t>
            </a:r>
          </a:p>
          <a:p>
            <a:r>
              <a:rPr lang="ru-RU" sz="5400" dirty="0" smtClean="0">
                <a:solidFill>
                  <a:schemeClr val="bg2"/>
                </a:solidFill>
              </a:rPr>
              <a:t>«Зимний пейзаж масляными красками»</a:t>
            </a:r>
          </a:p>
          <a:p>
            <a:endParaRPr lang="ru-RU" sz="5400" dirty="0" smtClean="0">
              <a:solidFill>
                <a:schemeClr val="bg2"/>
              </a:solidFill>
            </a:endParaRPr>
          </a:p>
          <a:p>
            <a:r>
              <a:rPr lang="ru-RU" dirty="0" smtClean="0">
                <a:solidFill>
                  <a:srgbClr val="FFC000"/>
                </a:solidFill>
              </a:rPr>
              <a:t>Учитель ИЗО Андреева Т.К.</a:t>
            </a:r>
          </a:p>
          <a:p>
            <a:endParaRPr lang="ru-RU" sz="5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3200" u="sng" dirty="0" smtClean="0">
                <a:solidFill>
                  <a:srgbClr val="FFC000"/>
                </a:solidFill>
              </a:rPr>
              <a:t/>
            </a:r>
            <a:br>
              <a:rPr lang="ru-RU" sz="3200" u="sng" dirty="0" smtClean="0">
                <a:solidFill>
                  <a:srgbClr val="FFC000"/>
                </a:solidFill>
              </a:rPr>
            </a:br>
            <a:r>
              <a:rPr lang="ru-RU" sz="3200" u="sng" dirty="0" smtClean="0">
                <a:solidFill>
                  <a:srgbClr val="FFC000"/>
                </a:solidFill>
              </a:rPr>
              <a:t/>
            </a:r>
            <a:br>
              <a:rPr lang="ru-RU" sz="3200" u="sng" dirty="0" smtClean="0">
                <a:solidFill>
                  <a:srgbClr val="FFC000"/>
                </a:solidFill>
              </a:rPr>
            </a:br>
            <a:r>
              <a:rPr lang="ru-RU" sz="3200" u="sng" dirty="0" smtClean="0">
                <a:solidFill>
                  <a:srgbClr val="FFC000"/>
                </a:solidFill>
              </a:rPr>
              <a:t>Задача:</a:t>
            </a:r>
            <a:r>
              <a:rPr lang="ru-RU" sz="3200" dirty="0" smtClean="0">
                <a:solidFill>
                  <a:srgbClr val="FFC000"/>
                </a:solidFill>
              </a:rPr>
              <a:t>   </a:t>
            </a:r>
            <a:r>
              <a:rPr lang="ru-RU" sz="3200" dirty="0" smtClean="0">
                <a:solidFill>
                  <a:schemeClr val="bg2"/>
                </a:solidFill>
              </a:rPr>
              <a:t>Изобразить зимний пейзаж маслом.</a:t>
            </a:r>
            <a:br>
              <a:rPr lang="ru-RU" sz="3200" dirty="0" smtClean="0">
                <a:solidFill>
                  <a:schemeClr val="bg2"/>
                </a:solidFill>
              </a:rPr>
            </a:br>
            <a:r>
              <a:rPr lang="ru-RU" sz="3200" dirty="0" smtClean="0">
                <a:solidFill>
                  <a:schemeClr val="bg2"/>
                </a:solidFill>
              </a:rPr>
              <a:t> </a:t>
            </a:r>
            <a:r>
              <a:rPr lang="ru-RU" sz="3200" dirty="0" smtClean="0">
                <a:solidFill>
                  <a:srgbClr val="FFC000"/>
                </a:solidFill>
              </a:rPr>
              <a:t/>
            </a:r>
            <a:br>
              <a:rPr lang="ru-RU" sz="3200" dirty="0" smtClean="0">
                <a:solidFill>
                  <a:srgbClr val="FFC000"/>
                </a:solidFill>
              </a:rPr>
            </a:br>
            <a:r>
              <a:rPr lang="ru-RU" sz="3200" u="sng" dirty="0" smtClean="0">
                <a:solidFill>
                  <a:srgbClr val="FFC000"/>
                </a:solidFill>
              </a:rPr>
              <a:t>Цели:</a:t>
            </a:r>
            <a:r>
              <a:rPr lang="ru-RU" sz="3200" dirty="0" smtClean="0">
                <a:solidFill>
                  <a:srgbClr val="FFC000"/>
                </a:solidFill>
              </a:rPr>
              <a:t/>
            </a:r>
            <a:br>
              <a:rPr lang="ru-RU" sz="3200" dirty="0" smtClean="0">
                <a:solidFill>
                  <a:srgbClr val="FFC000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- Познакомить учащихся с техникой масляной живописи. 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- Сформировать первичные навыки изображения пейзажа в технике масляной живописи.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- Развивать умения в смешивании красок, получения новых оттенков, нанесения характерных мазков.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 </a:t>
            </a:r>
            <a:br>
              <a:rPr lang="ru-RU" sz="3200" dirty="0" smtClean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785927"/>
            <a:ext cx="8501122" cy="1571635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600" u="sng" dirty="0" smtClean="0"/>
              <a:t/>
            </a:r>
            <a:br>
              <a:rPr lang="ru-RU" sz="3600" u="sng" dirty="0" smtClean="0"/>
            </a:br>
            <a:r>
              <a:rPr lang="ru-RU" sz="3100" u="sng" dirty="0" smtClean="0">
                <a:solidFill>
                  <a:srgbClr val="FFC000"/>
                </a:solidFill>
              </a:rPr>
              <a:t>Методы обучения</a:t>
            </a:r>
            <a:r>
              <a:rPr lang="ru-RU" sz="3100" dirty="0" smtClean="0"/>
              <a:t>: </a:t>
            </a:r>
            <a:r>
              <a:rPr lang="ru-RU" sz="3100" dirty="0" smtClean="0">
                <a:solidFill>
                  <a:schemeClr val="bg1"/>
                </a:solidFill>
              </a:rPr>
              <a:t>диалогический, репродуктивный, показательный.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u="sng" dirty="0" smtClean="0">
                <a:solidFill>
                  <a:srgbClr val="FFC000"/>
                </a:solidFill>
              </a:rPr>
              <a:t>Приемы преподавания</a:t>
            </a:r>
            <a:r>
              <a:rPr lang="ru-RU" sz="3100" dirty="0" smtClean="0"/>
              <a:t>:  </a:t>
            </a:r>
            <a:r>
              <a:rPr lang="ru-RU" sz="3100" dirty="0" smtClean="0">
                <a:solidFill>
                  <a:schemeClr val="bg1"/>
                </a:solidFill>
              </a:rPr>
              <a:t>объяснение, демонстрация.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 </a:t>
            </a:r>
            <a:r>
              <a:rPr lang="ru-RU" sz="3100" u="sng" dirty="0" smtClean="0">
                <a:solidFill>
                  <a:srgbClr val="FFC000"/>
                </a:solidFill>
              </a:rPr>
              <a:t>Приемы учения</a:t>
            </a:r>
            <a:r>
              <a:rPr lang="ru-RU" sz="3100" dirty="0" smtClean="0">
                <a:solidFill>
                  <a:srgbClr val="FFC000"/>
                </a:solidFill>
              </a:rPr>
              <a:t>: </a:t>
            </a:r>
            <a:r>
              <a:rPr lang="ru-RU" sz="3100" dirty="0" smtClean="0">
                <a:solidFill>
                  <a:schemeClr val="bg1"/>
                </a:solidFill>
              </a:rPr>
              <a:t>наблюдение, слушание, выполнение самостоятельной работы.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> </a:t>
            </a:r>
            <a:r>
              <a:rPr lang="ru-RU" sz="3100" u="sng" dirty="0" smtClean="0">
                <a:solidFill>
                  <a:srgbClr val="FFC000"/>
                </a:solidFill>
              </a:rPr>
              <a:t>Форма работы</a:t>
            </a:r>
            <a:r>
              <a:rPr lang="ru-RU" sz="3100" dirty="0" smtClean="0">
                <a:solidFill>
                  <a:srgbClr val="FFC000"/>
                </a:solidFill>
              </a:rPr>
              <a:t>: </a:t>
            </a:r>
            <a:r>
              <a:rPr lang="ru-RU" sz="3100" dirty="0" smtClean="0">
                <a:solidFill>
                  <a:schemeClr val="bg1"/>
                </a:solidFill>
              </a:rPr>
              <a:t>индивидуальная.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 </a:t>
            </a:r>
            <a:br>
              <a:rPr lang="ru-RU" sz="3600" dirty="0" smtClean="0"/>
            </a:br>
            <a:r>
              <a:rPr lang="ru-RU" sz="3600" u="sng" dirty="0" smtClean="0">
                <a:solidFill>
                  <a:srgbClr val="FFC000"/>
                </a:solidFill>
              </a:rPr>
              <a:t>Материалы и принадлежности</a:t>
            </a:r>
            <a:r>
              <a:rPr lang="ru-RU" sz="3600" dirty="0" smtClean="0">
                <a:solidFill>
                  <a:srgbClr val="FFC000"/>
                </a:solidFill>
              </a:rPr>
              <a:t>: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 smtClean="0">
                <a:solidFill>
                  <a:schemeClr val="bg2"/>
                </a:solidFill>
              </a:rPr>
              <a:t>ДВП или холст, масляные краски, разбавитель для масляных красок, грунт для холста,  2-3 плоские щетинные кисти, можно круглые колонковые кисти, тряпочка, палитра.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71942"/>
            <a:ext cx="7272366" cy="156685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3600" u="sng" dirty="0" smtClean="0">
                <a:solidFill>
                  <a:srgbClr val="FFC000"/>
                </a:solidFill>
              </a:rPr>
              <a:t/>
            </a:r>
            <a:br>
              <a:rPr lang="ru-RU" sz="3600" u="sng" dirty="0" smtClean="0">
                <a:solidFill>
                  <a:srgbClr val="FFC000"/>
                </a:solidFill>
              </a:rPr>
            </a:br>
            <a:r>
              <a:rPr lang="ru-RU" sz="3600" u="sng" dirty="0" smtClean="0">
                <a:solidFill>
                  <a:srgbClr val="FFC000"/>
                </a:solidFill>
              </a:rPr>
              <a:t>Введение: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 smtClean="0">
                <a:solidFill>
                  <a:schemeClr val="bg1"/>
                </a:solidFill>
              </a:rPr>
              <a:t>Современные художники часто пишут на холсте, натянутом на подрамник. Но писать на чистом холсте нельзя, т.к. он впитывает масло из красок. Холст должен  быть обязательно покрыт грунтом. А можно просто пойти  и купить загрунтованный холст в магазине. Но многие художники грунтуют его сами.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7356" y="6000768"/>
            <a:ext cx="1285884" cy="71438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642918"/>
            <a:ext cx="8143932" cy="2957533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  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 Для смешивания красок удобно пользоваться палитрой из клеевой фанеры. Можно купить пластмассовые белые палитры в магазине. Краски на ней располагают от теплых к холодным, от темных к светлым.</a:t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r>
              <a:rPr lang="ru-RU" sz="3200" dirty="0" smtClean="0">
                <a:solidFill>
                  <a:schemeClr val="bg1"/>
                </a:solidFill>
              </a:rPr>
              <a:t> Настроение картины во многом зависит от цвета, но и от характера мазка на картине, его густоты. Это может быть </a:t>
            </a:r>
            <a:r>
              <a:rPr lang="ru-RU" sz="3200" dirty="0" smtClean="0">
                <a:solidFill>
                  <a:srgbClr val="FFC000"/>
                </a:solidFill>
              </a:rPr>
              <a:t>мазок-штрих, мазок-кирпичик, мазок-точка, мазок-линия, мазок-запятая.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815290" cy="26432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Ход занятия:</a:t>
            </a:r>
            <a:r>
              <a:rPr lang="ru-RU" sz="3200" dirty="0" smtClean="0"/>
              <a:t> </a:t>
            </a:r>
            <a:br>
              <a:rPr lang="ru-RU" sz="3200" dirty="0" smtClean="0"/>
            </a:br>
            <a:r>
              <a:rPr lang="ru-RU" sz="3200" dirty="0" smtClean="0">
                <a:solidFill>
                  <a:srgbClr val="FFC000"/>
                </a:solidFill>
              </a:rPr>
              <a:t>1). </a:t>
            </a:r>
            <a:r>
              <a:rPr lang="ru-RU" sz="3200" dirty="0" smtClean="0">
                <a:solidFill>
                  <a:schemeClr val="bg1"/>
                </a:solidFill>
              </a:rPr>
              <a:t>Возьмем дощечку ДВП и покроем её грунтом на два слоя, дав каждому слою хорошо просохнуть. 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5557854" cy="56672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1026" name="Picture 2" descr="C:\Documents and Settings\Admin\Рабочий стол\Пейзаж маслом\000_248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496"/>
            <a:ext cx="4000528" cy="3000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Documents and Settings\Admin\Рабочий стол\Пейзаж маслом\000_248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857496"/>
            <a:ext cx="4214842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571481"/>
            <a:ext cx="7429552" cy="714379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rgbClr val="FFC000"/>
                </a:solidFill>
              </a:rPr>
              <a:t>2). </a:t>
            </a:r>
            <a:r>
              <a:rPr lang="ru-RU" sz="3200" dirty="0" smtClean="0">
                <a:solidFill>
                  <a:schemeClr val="bg1"/>
                </a:solidFill>
              </a:rPr>
              <a:t>Простым карандашом наметим линию горизонта, лес на дальнем плане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5557854" cy="56672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2051" name="Picture 3" descr="C:\Documents and Settings\Admin\Рабочий стол\Пейзаж маслом\000_248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14488"/>
            <a:ext cx="7643866" cy="47863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714356"/>
            <a:ext cx="8572560" cy="1357323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>
                <a:solidFill>
                  <a:srgbClr val="FFC000"/>
                </a:solidFill>
              </a:rPr>
              <a:t>3). </a:t>
            </a:r>
            <a:r>
              <a:rPr lang="ru-RU" sz="2700" dirty="0" smtClean="0">
                <a:solidFill>
                  <a:schemeClr val="bg1"/>
                </a:solidFill>
              </a:rPr>
              <a:t>Начинаем работать с изображения неба. Ближе к горизонту оно светлее и теплее. Лучше, конечно понаблюдать заранее или выполнить зарисовки.</a:t>
            </a:r>
            <a:br>
              <a:rPr lang="ru-RU" sz="2700" dirty="0" smtClean="0">
                <a:solidFill>
                  <a:schemeClr val="bg1"/>
                </a:solidFill>
              </a:rPr>
            </a:br>
            <a:r>
              <a:rPr lang="ru-RU" sz="2700" dirty="0" smtClean="0">
                <a:solidFill>
                  <a:schemeClr val="bg1"/>
                </a:solidFill>
              </a:rPr>
              <a:t> Кисть обмакиваем в разбавитель и хорошо протираем тряпочкой</a:t>
            </a:r>
            <a:r>
              <a:rPr lang="ru-RU" sz="2700" b="1" dirty="0" smtClean="0">
                <a:solidFill>
                  <a:schemeClr val="bg1"/>
                </a:solidFill>
              </a:rPr>
              <a:t>.</a:t>
            </a:r>
            <a:r>
              <a:rPr lang="ru-RU" sz="2700" dirty="0" smtClean="0">
                <a:solidFill>
                  <a:schemeClr val="bg1"/>
                </a:solidFill>
              </a:rPr>
              <a:t/>
            </a:r>
            <a:br>
              <a:rPr lang="ru-RU" sz="2700" dirty="0" smtClean="0">
                <a:solidFill>
                  <a:schemeClr val="bg1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5557854" cy="56672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3074" name="Picture 2" descr="C:\Documents and Settings\Admin\Рабочий стол\Пейзаж маслом\000_248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714620"/>
            <a:ext cx="4286280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C:\Documents and Settings\Admin\Рабочий стол\Пейзаж маслом\000_24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714620"/>
            <a:ext cx="4071966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1"/>
            <a:ext cx="8429684" cy="2071701"/>
          </a:xfrm>
        </p:spPr>
        <p:txBody>
          <a:bodyPr>
            <a:noAutofit/>
          </a:bodyPr>
          <a:lstStyle/>
          <a:p>
            <a:pPr lvl="0" algn="l"/>
            <a:r>
              <a:rPr lang="ru-RU" sz="2800" dirty="0" smtClean="0">
                <a:solidFill>
                  <a:srgbClr val="FFC000"/>
                </a:solidFill>
              </a:rPr>
              <a:t>4). </a:t>
            </a:r>
            <a:r>
              <a:rPr lang="ru-RU" sz="2800" dirty="0" smtClean="0">
                <a:solidFill>
                  <a:schemeClr val="bg1"/>
                </a:solidFill>
              </a:rPr>
              <a:t>Для зимней палитры характерны светлые оттенки голубого, фиолетового, сияющие синеватые тона, но в зависимости от времени суток, от состояния погоды, цветовые сочетания могут быть необычными.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5557854" cy="56672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4098" name="Picture 2" descr="C:\Documents and Settings\Admin\Рабочий стол\Пейзаж маслом\000_249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8215370" cy="4500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428605"/>
            <a:ext cx="8572560" cy="1857388"/>
          </a:xfrm>
        </p:spPr>
        <p:txBody>
          <a:bodyPr>
            <a:noAutofit/>
          </a:bodyPr>
          <a:lstStyle/>
          <a:p>
            <a:pPr lvl="0" algn="l"/>
            <a:r>
              <a:rPr lang="ru-RU" sz="3200" dirty="0" smtClean="0">
                <a:solidFill>
                  <a:srgbClr val="FFC000"/>
                </a:solidFill>
              </a:rPr>
              <a:t>5</a:t>
            </a:r>
            <a:r>
              <a:rPr lang="ru-RU" sz="2800" dirty="0" smtClean="0">
                <a:solidFill>
                  <a:srgbClr val="FFC000"/>
                </a:solidFill>
              </a:rPr>
              <a:t>). </a:t>
            </a:r>
            <a:r>
              <a:rPr lang="ru-RU" sz="2800" dirty="0" smtClean="0">
                <a:solidFill>
                  <a:schemeClr val="bg1"/>
                </a:solidFill>
              </a:rPr>
              <a:t>Лес на дальнем плане будет сине-фиолетовым. Выполняем его вертикальными короткими мазками. Ближе к нам добавляем в смесь немного зеленого цвета.</a:t>
            </a:r>
            <a:r>
              <a:rPr lang="ru-RU" sz="3200" dirty="0" smtClean="0">
                <a:solidFill>
                  <a:schemeClr val="bg1"/>
                </a:solidFill>
              </a:rPr>
              <a:t/>
            </a:r>
            <a:br>
              <a:rPr lang="ru-RU" sz="3200" dirty="0" smtClean="0">
                <a:solidFill>
                  <a:schemeClr val="bg1"/>
                </a:solidFill>
              </a:rPr>
            </a:b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5557854" cy="56672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5123" name="Picture 3" descr="C:\Documents and Settings\Admin\Рабочий стол\Пейзаж маслом\000_249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071678"/>
            <a:ext cx="7286676" cy="4572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5557854" cy="56672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6146" name="Picture 2" descr="C:\Documents and Settings\Admin\Рабочий стол\Пейзаж маслом\000_249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785926"/>
            <a:ext cx="7572428" cy="4851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14282" y="214291"/>
            <a:ext cx="878687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ea typeface="Times New Roman" pitchFamily="18" charset="0"/>
              </a:rPr>
              <a:t>6).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Снег выполняем  горизонтальными и наклонными мазками, передавая углубления и возвышенности, сугробы.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Не забываем нанести на снег блики от солнца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500042"/>
            <a:ext cx="8786842" cy="1643075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rgbClr val="FFC000"/>
                </a:solidFill>
              </a:rPr>
              <a:t>7).  </a:t>
            </a:r>
            <a:r>
              <a:rPr lang="ru-RU" sz="2400" dirty="0" smtClean="0">
                <a:solidFill>
                  <a:schemeClr val="bg1"/>
                </a:solidFill>
              </a:rPr>
              <a:t>И приступаем выполнять деревья, изображая  ближе, дальше, выше, ниже.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Продолжаем рисовать ели разной высоты, ближе или дальше. На ёлки мазками влево - вправо наносим снег, добавляя в белила немного холодных оттенков.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5557854" cy="56672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9217" name="Picture 1" descr="C:\Documents and Settings\Admin\Рабочий стол\Пейзаж маслом\000_24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2000240"/>
            <a:ext cx="6858048" cy="4572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072074"/>
            <a:ext cx="5557854" cy="566726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8193" name="Picture 1" descr="C:\Documents and Settings\Admin\Рабочий стол\Пейзаж маслом\000_25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85728"/>
            <a:ext cx="7786742" cy="52149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642910" y="5572140"/>
            <a:ext cx="828680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effectLst/>
                <a:ea typeface="Times New Roman" pitchFamily="18" charset="0"/>
              </a:rPr>
              <a:t>8).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</a:rPr>
              <a:t>Полюбуйтесь своей работой на расстоянии. Внимательно посмотрите, может, придется сделать пару мазков.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643446"/>
            <a:ext cx="7815290" cy="1643074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ru-RU" sz="3600" dirty="0" smtClean="0">
                <a:solidFill>
                  <a:srgbClr val="FFC000"/>
                </a:solidFill>
              </a:rPr>
              <a:t>Спасибо </a:t>
            </a:r>
            <a:r>
              <a:rPr lang="ru-RU" sz="3600" dirty="0" smtClean="0">
                <a:solidFill>
                  <a:srgbClr val="FFC000"/>
                </a:solidFill>
              </a:rPr>
              <a:t>за внимание!</a:t>
            </a:r>
            <a:br>
              <a:rPr lang="ru-RU" sz="3600" dirty="0" smtClean="0">
                <a:solidFill>
                  <a:srgbClr val="FFC000"/>
                </a:solidFill>
              </a:rPr>
            </a:br>
            <a:r>
              <a:rPr lang="ru-RU" sz="3600" dirty="0" smtClean="0">
                <a:solidFill>
                  <a:srgbClr val="FFC000"/>
                </a:solidFill>
              </a:rPr>
              <a:t>Успехов в творчестве!</a:t>
            </a:r>
            <a:endParaRPr lang="ru-RU" sz="3600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5500702"/>
            <a:ext cx="8072494" cy="571504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1026" name="Picture 2" descr="C:\Documents and Settings\Admin\Рабочий стол\100_58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28604"/>
            <a:ext cx="3500462" cy="471490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8" name="Picture 4" descr="C:\Documents and Settings\Admin\Рабочий стол\100_39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500042"/>
            <a:ext cx="3447639" cy="457203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0070C0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150</Words>
  <PresentationFormat>Экран (4:3)</PresentationFormat>
  <Paragraphs>18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МКОУ «Верхнеимбатская СШ»</vt:lpstr>
      <vt:lpstr>  Задача:   Изобразить зимний пейзаж маслом.   Цели: - Познакомить учащихся с техникой масляной живописи.  - Сформировать первичные навыки изображения пейзажа в технике масляной живописи. - Развивать умения в смешивании красок, получения новых оттенков, нанесения характерных мазков.   </vt:lpstr>
      <vt:lpstr>     Методы обучения: диалогический, репродуктивный, показательный. Приемы преподавания:  объяснение, демонстрация.  Приемы учения: наблюдение, слушание, выполнение самостоятельной работы.  Форма работы: индивидуальная.   Материалы и принадлежности:  ДВП или холст, масляные краски, разбавитель для масляных красок, грунт для холста,  2-3 плоские щетинные кисти, можно круглые колонковые кисти, тряпочка, палитра.   </vt:lpstr>
      <vt:lpstr> Введение:   Современные художники часто пишут на холсте, натянутом на подрамник. Но писать на чистом холсте нельзя, т.к. он впитывает масло из красок. Холст должен  быть обязательно покрыт грунтом. А можно просто пойти  и купить загрунтованный холст в магазине. Но многие художники грунтуют его сами. </vt:lpstr>
      <vt:lpstr>         Для смешивания красок удобно пользоваться палитрой из клеевой фанеры. Можно купить пластмассовые белые палитры в магазине. Краски на ней располагают от теплых к холодным, от темных к светлым.   Настроение картины во многом зависит от цвета, но и от характера мазка на картине, его густоты. Это может быть мазок-штрих, мазок-кирпичик, мазок-точка, мазок-линия, мазок-запятая. </vt:lpstr>
      <vt:lpstr>Ход занятия:  1). Возьмем дощечку ДВП и покроем её грунтом на два слоя, дав каждому слою хорошо просохнуть.  </vt:lpstr>
      <vt:lpstr>2). Простым карандашом наметим линию горизонта, лес на дальнем плане</vt:lpstr>
      <vt:lpstr>  3). Начинаем работать с изображения неба. Ближе к горизонту оно светлее и теплее. Лучше, конечно понаблюдать заранее или выполнить зарисовки.  Кисть обмакиваем в разбавитель и хорошо протираем тряпочкой.  </vt:lpstr>
      <vt:lpstr>4). Для зимней палитры характерны светлые оттенки голубого, фиолетового, сияющие синеватые тона, но в зависимости от времени суток, от состояния погоды, цветовые сочетания могут быть необычными. </vt:lpstr>
      <vt:lpstr>5). Лес на дальнем плане будет сине-фиолетовым. Выполняем его вертикальными короткими мазками. Ближе к нам добавляем в смесь немного зеленого цвета. </vt:lpstr>
      <vt:lpstr>Слайд 11</vt:lpstr>
      <vt:lpstr>7).  И приступаем выполнять деревья, изображая  ближе, дальше, выше, ниже. Продолжаем рисовать ели разной высоты, ближе или дальше. На ёлки мазками влево - вправо наносим снег, добавляя в белила немного холодных оттенков.  </vt:lpstr>
      <vt:lpstr>Слайд 13</vt:lpstr>
      <vt:lpstr> Спасибо за внимание! Успехов в творчестве!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77</cp:revision>
  <dcterms:modified xsi:type="dcterms:W3CDTF">2018-06-03T14:57:03Z</dcterms:modified>
</cp:coreProperties>
</file>